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3"/>
  </p:notesMasterIdLst>
  <p:handoutMasterIdLst>
    <p:handoutMasterId r:id="rId14"/>
  </p:handoutMasterIdLst>
  <p:sldIdLst>
    <p:sldId id="475" r:id="rId2"/>
    <p:sldId id="466" r:id="rId3"/>
    <p:sldId id="472" r:id="rId4"/>
    <p:sldId id="544" r:id="rId5"/>
    <p:sldId id="464" r:id="rId6"/>
    <p:sldId id="545" r:id="rId7"/>
    <p:sldId id="547" r:id="rId8"/>
    <p:sldId id="548" r:id="rId9"/>
    <p:sldId id="546" r:id="rId10"/>
    <p:sldId id="460" r:id="rId11"/>
    <p:sldId id="543" r:id="rId12"/>
  </p:sldIdLst>
  <p:sldSz cx="9144000" cy="5143500" type="screen16x9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37D80AD-8BB7-43B4-8FB4-07572B8CAADE}">
          <p14:sldIdLst>
            <p14:sldId id="475"/>
            <p14:sldId id="466"/>
            <p14:sldId id="472"/>
            <p14:sldId id="544"/>
            <p14:sldId id="464"/>
            <p14:sldId id="545"/>
            <p14:sldId id="547"/>
            <p14:sldId id="548"/>
            <p14:sldId id="546"/>
            <p14:sldId id="460"/>
            <p14:sldId id="543"/>
          </p14:sldIdLst>
        </p14:section>
        <p14:section name="Раздел без заголовка" id="{FEF76DD3-3A69-4A5E-A602-0757CE511CD7}">
          <p14:sldIdLst/>
        </p14:section>
        <p14:section name="Раздел без заголовка" id="{7D91F449-C33E-472A-B890-EFF353395E2A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A864"/>
    <a:srgbClr val="0E86D0"/>
    <a:srgbClr val="002060"/>
    <a:srgbClr val="CDFFE4"/>
    <a:srgbClr val="40AEF2"/>
    <a:srgbClr val="81FF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8046" autoAdjust="0"/>
  </p:normalViewPr>
  <p:slideViewPr>
    <p:cSldViewPr>
      <p:cViewPr>
        <p:scale>
          <a:sx n="90" d="100"/>
          <a:sy n="90" d="100"/>
        </p:scale>
        <p:origin x="-1008" y="-58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055543677904005E-2"/>
          <c:y val="4.6729174023652863E-2"/>
          <c:w val="0.42457702063148073"/>
          <c:h val="0.83963379625292178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2657054531339853"/>
          <c:y val="0.18775917611363752"/>
          <c:w val="9.0839471156918157E-3"/>
          <c:h val="9.152691395749403E-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cat>
            <c:strRef>
              <c:f>Лист1!$A$2:$A$3</c:f>
              <c:strCache>
                <c:ptCount val="2"/>
                <c:pt idx="0">
                  <c:v>Общее количество обращений- 578</c:v>
                </c:pt>
                <c:pt idx="1">
                  <c:v>Коррупционных- 88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578</c:v>
                </c:pt>
                <c:pt idx="1">
                  <c:v>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1857808398950132"/>
          <c:y val="0.27729502952755908"/>
          <c:w val="0.36475524934383202"/>
          <c:h val="0.4704099409448818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77263779527557"/>
          <c:y val="7.8085875984251971E-2"/>
          <c:w val="0.65054511154855643"/>
          <c:h val="0.547493602362204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общее кол-во обращений- 88</c:v>
                </c:pt>
              </c:strCache>
            </c:strRef>
          </c:tx>
          <c:invertIfNegative val="0"/>
          <c:cat>
            <c:strRef>
              <c:f>Лист1!$A$3:$A$10</c:f>
              <c:strCache>
                <c:ptCount val="8"/>
                <c:pt idx="0">
                  <c:v>Казань</c:v>
                </c:pt>
                <c:pt idx="1">
                  <c:v>Н.Челны</c:v>
                </c:pt>
                <c:pt idx="2">
                  <c:v>Зеленодольск</c:v>
                </c:pt>
                <c:pt idx="3">
                  <c:v>Мамадыш</c:v>
                </c:pt>
                <c:pt idx="4">
                  <c:v>Буинск</c:v>
                </c:pt>
                <c:pt idx="5">
                  <c:v>Тукаевский</c:v>
                </c:pt>
                <c:pt idx="6">
                  <c:v>Лениногрск</c:v>
                </c:pt>
                <c:pt idx="7">
                  <c:v>Альметьевск</c:v>
                </c:pt>
              </c:strCache>
            </c:strRef>
          </c:cat>
          <c:val>
            <c:numRef>
              <c:f>Лист1!$B$3:$B$10</c:f>
              <c:numCache>
                <c:formatCode>General</c:formatCode>
                <c:ptCount val="8"/>
                <c:pt idx="0">
                  <c:v>38</c:v>
                </c:pt>
                <c:pt idx="1">
                  <c:v>13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611648"/>
        <c:axId val="83613184"/>
      </c:barChart>
      <c:catAx>
        <c:axId val="83611648"/>
        <c:scaling>
          <c:orientation val="minMax"/>
        </c:scaling>
        <c:delete val="0"/>
        <c:axPos val="b"/>
        <c:majorTickMark val="out"/>
        <c:minorTickMark val="none"/>
        <c:tickLblPos val="nextTo"/>
        <c:crossAx val="83613184"/>
        <c:crosses val="autoZero"/>
        <c:auto val="1"/>
        <c:lblAlgn val="ctr"/>
        <c:lblOffset val="100"/>
        <c:noMultiLvlLbl val="0"/>
      </c:catAx>
      <c:valAx>
        <c:axId val="836131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36116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752468580932085"/>
          <c:y val="0.41014000984251969"/>
          <c:w val="0.25247531419067915"/>
          <c:h val="0.1547199803149606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/>
          <a:lstStyle>
            <a:lvl1pPr algn="r">
              <a:defRPr sz="1200"/>
            </a:lvl1pPr>
          </a:lstStyle>
          <a:p>
            <a:fld id="{CEB0A6E0-3A9D-4EAC-A11E-FEC605EA2F28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 anchor="b"/>
          <a:lstStyle>
            <a:lvl1pPr algn="r">
              <a:defRPr sz="1200"/>
            </a:lvl1pPr>
          </a:lstStyle>
          <a:p>
            <a:fld id="{CD3AF319-A184-45FC-9DE2-EB9CD3FA17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867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/>
          <a:lstStyle>
            <a:lvl1pPr algn="r">
              <a:defRPr sz="1200"/>
            </a:lvl1pPr>
          </a:lstStyle>
          <a:p>
            <a:fld id="{D2936C33-2F50-4361-9651-B5934CDC7413}" type="datetimeFigureOut">
              <a:rPr lang="ru-RU" smtClean="0"/>
              <a:pPr/>
              <a:t>17.12.2015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2950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79" tIns="45990" rIns="91979" bIns="4599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979" tIns="45990" rIns="91979" bIns="4599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 anchor="b"/>
          <a:lstStyle>
            <a:lvl1pPr algn="r">
              <a:defRPr sz="1200"/>
            </a:lvl1pPr>
          </a:lstStyle>
          <a:p>
            <a:fld id="{59E3846F-E4DD-4C7C-A04D-B5CB438F4AB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1306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51229" y="9427624"/>
            <a:ext cx="2944870" cy="4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59" tIns="46029" rIns="92059" bIns="4602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2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51229" y="9427624"/>
            <a:ext cx="2944870" cy="4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59" tIns="46029" rIns="92059" bIns="4602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3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51229" y="9427624"/>
            <a:ext cx="2944870" cy="4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59" tIns="46029" rIns="92059" bIns="4602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4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51229" y="9427624"/>
            <a:ext cx="2944870" cy="4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59" tIns="46029" rIns="92059" bIns="4602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5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51229" y="9427624"/>
            <a:ext cx="2944870" cy="4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59" tIns="46029" rIns="92059" bIns="4602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6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51229" y="9427624"/>
            <a:ext cx="2944870" cy="4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59" tIns="46029" rIns="92059" bIns="4602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7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51229" y="9427624"/>
            <a:ext cx="2944870" cy="4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59" tIns="46029" rIns="92059" bIns="4602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8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51229" y="9427624"/>
            <a:ext cx="2944870" cy="4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59" tIns="46029" rIns="92059" bIns="4602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9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51229" y="9427624"/>
            <a:ext cx="2944870" cy="4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59" tIns="46029" rIns="92059" bIns="4602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10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31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7602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6959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9876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035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4624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0259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2056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8153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352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14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80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14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965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1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4873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2558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obrnadzor.tatar.ru/rus/publikatsii-v-smi.htm" TargetMode="External"/><Relationship Id="rId3" Type="http://schemas.openxmlformats.org/officeDocument/2006/relationships/hyperlink" Target="http://obrnadzor.tatarstan.ru/rus/protivodeystvie-korruptsii.htm" TargetMode="External"/><Relationship Id="rId7" Type="http://schemas.openxmlformats.org/officeDocument/2006/relationships/hyperlink" Target="http://obrnadzor.tatar.ru/rus/priem-grazhdan-rukovoditelem-departamenta.htm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obrnadzor.tatar.ru/rus/informatsiya-o-korruptsionnih-obrashcheniyah.htm" TargetMode="External"/><Relationship Id="rId11" Type="http://schemas.openxmlformats.org/officeDocument/2006/relationships/hyperlink" Target="http://mon.tatarstan.ru/rus/anti.htm" TargetMode="External"/><Relationship Id="rId5" Type="http://schemas.openxmlformats.org/officeDocument/2006/relationships/hyperlink" Target="http://obrnadzor.tatar.ru/rus/instruktivno-metodicheskie-pisma.htm" TargetMode="External"/><Relationship Id="rId10" Type="http://schemas.openxmlformats.org/officeDocument/2006/relationships/hyperlink" Target="http://obrnadzor.tatar.ru/rus/chasto-zadavaemie-voprosi.htm" TargetMode="External"/><Relationship Id="rId4" Type="http://schemas.openxmlformats.org/officeDocument/2006/relationships/hyperlink" Target="http://obrnadzor.tatar.ru/rus/normativnie-dokumenti.htm" TargetMode="External"/><Relationship Id="rId9" Type="http://schemas.openxmlformats.org/officeDocument/2006/relationships/hyperlink" Target="http://obrnadzor.tatar.ru/rus/komissii.htm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52402" y="267494"/>
            <a:ext cx="7198274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Мониторинг обращений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01.01.2015 - 14.12.2015</a:t>
            </a: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026546447"/>
              </p:ext>
            </p:extLst>
          </p:nvPr>
        </p:nvGraphicFramePr>
        <p:xfrm>
          <a:off x="755576" y="922443"/>
          <a:ext cx="8388424" cy="4162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945562549"/>
              </p:ext>
            </p:extLst>
          </p:nvPr>
        </p:nvGraphicFramePr>
        <p:xfrm>
          <a:off x="1524000" y="53975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5817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002090"/>
            <a:ext cx="74888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Официальный сайт </a:t>
            </a:r>
            <a:r>
              <a:rPr lang="ru-RU" dirty="0"/>
              <a:t>Департамента </a:t>
            </a:r>
            <a:r>
              <a:rPr lang="ru-RU" u="sng" dirty="0">
                <a:hlinkClick r:id="rId3"/>
              </a:rPr>
              <a:t>http://obrnadzor.tatarstan.ru/rus/protivodeystvie-korruptsii.htm</a:t>
            </a:r>
            <a:r>
              <a:rPr lang="ru-RU" dirty="0"/>
              <a:t>. </a:t>
            </a:r>
            <a:r>
              <a:rPr lang="ru-RU" dirty="0" smtClean="0"/>
              <a:t>Противодействие </a:t>
            </a:r>
            <a:r>
              <a:rPr lang="ru-RU" dirty="0"/>
              <a:t>коррупции</a:t>
            </a:r>
          </a:p>
          <a:p>
            <a:r>
              <a:rPr lang="ru-RU" dirty="0">
                <a:hlinkClick r:id="rId4"/>
              </a:rPr>
              <a:t>Нормативные документы</a:t>
            </a:r>
            <a:endParaRPr lang="ru-RU" dirty="0"/>
          </a:p>
          <a:p>
            <a:r>
              <a:rPr lang="ru-RU" dirty="0">
                <a:hlinkClick r:id="rId5"/>
              </a:rPr>
              <a:t>Инструктивно-методические письма</a:t>
            </a:r>
            <a:endParaRPr lang="ru-RU" dirty="0"/>
          </a:p>
          <a:p>
            <a:r>
              <a:rPr lang="ru-RU" dirty="0">
                <a:hlinkClick r:id="rId6"/>
              </a:rPr>
              <a:t>Информация о коррупционных обращениях</a:t>
            </a:r>
            <a:endParaRPr lang="ru-RU" dirty="0"/>
          </a:p>
          <a:p>
            <a:r>
              <a:rPr lang="ru-RU" dirty="0">
                <a:hlinkClick r:id="rId7"/>
              </a:rPr>
              <a:t>Прием граждан руководителем департамента</a:t>
            </a:r>
            <a:endParaRPr lang="ru-RU" dirty="0"/>
          </a:p>
          <a:p>
            <a:r>
              <a:rPr lang="ru-RU" dirty="0">
                <a:hlinkClick r:id="rId8"/>
              </a:rPr>
              <a:t>Публикации в СМИ</a:t>
            </a:r>
            <a:endParaRPr lang="ru-RU" dirty="0"/>
          </a:p>
          <a:p>
            <a:r>
              <a:rPr lang="ru-RU" dirty="0">
                <a:hlinkClick r:id="rId9"/>
              </a:rPr>
              <a:t>Комиссии</a:t>
            </a:r>
            <a:endParaRPr lang="ru-RU" dirty="0"/>
          </a:p>
          <a:p>
            <a:r>
              <a:rPr lang="ru-RU" dirty="0">
                <a:hlinkClick r:id="rId10"/>
              </a:rPr>
              <a:t>Часто задаваемые вопросы</a:t>
            </a:r>
            <a:endParaRPr lang="ru-RU" dirty="0"/>
          </a:p>
          <a:p>
            <a:r>
              <a:rPr lang="ru-RU" dirty="0">
                <a:hlinkClick r:id="rId11"/>
              </a:rPr>
              <a:t>Противодействие коррупции (МОиН РТ)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121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995686"/>
            <a:ext cx="8604448" cy="76944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ru-RU" sz="4400" b="1" dirty="0" smtClean="0">
                <a:solidFill>
                  <a:schemeClr val="accent1"/>
                </a:solidFill>
              </a:rPr>
              <a:t>Спасибо за внимание !</a:t>
            </a:r>
            <a:endParaRPr lang="ru-RU" sz="4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78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22"/>
          <p:cNvSpPr txBox="1">
            <a:spLocks noChangeArrowheads="1"/>
          </p:cNvSpPr>
          <p:nvPr/>
        </p:nvSpPr>
        <p:spPr bwMode="auto">
          <a:xfrm>
            <a:off x="1691680" y="142867"/>
            <a:ext cx="7200800" cy="70788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2000" b="1" dirty="0" smtClean="0">
                <a:solidFill>
                  <a:srgbClr val="FF0000"/>
                </a:solidFill>
                <a:cs typeface="Times New Roman" pitchFamily="18" charset="0"/>
              </a:rPr>
              <a:t>Количество коррупционных обращений </a:t>
            </a:r>
          </a:p>
          <a:p>
            <a:pPr algn="ctr">
              <a:spcBef>
                <a:spcPct val="0"/>
              </a:spcBef>
              <a:defRPr/>
            </a:pPr>
            <a:r>
              <a:rPr lang="ru-RU" sz="2000" b="1" dirty="0" smtClean="0">
                <a:solidFill>
                  <a:srgbClr val="FF0000"/>
                </a:solidFill>
                <a:cs typeface="Times New Roman" pitchFamily="18" charset="0"/>
              </a:rPr>
              <a:t>по муниципальным районам Республики Татарстан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17404" y="1178099"/>
            <a:ext cx="454580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Char char="-"/>
            </a:pPr>
            <a:endParaRPr lang="ru-RU" b="1" dirty="0" smtClean="0">
              <a:solidFill>
                <a:srgbClr val="FF0000"/>
              </a:solidFill>
            </a:endParaRP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endParaRPr lang="ru-RU" dirty="0" smtClean="0">
              <a:solidFill>
                <a:prstClr val="black"/>
              </a:solidFill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494461136"/>
              </p:ext>
            </p:extLst>
          </p:nvPr>
        </p:nvGraphicFramePr>
        <p:xfrm>
          <a:off x="1547664" y="496810"/>
          <a:ext cx="7128792" cy="4194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1749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22"/>
          <p:cNvSpPr txBox="1">
            <a:spLocks noChangeArrowheads="1"/>
          </p:cNvSpPr>
          <p:nvPr/>
        </p:nvSpPr>
        <p:spPr bwMode="auto">
          <a:xfrm>
            <a:off x="1691680" y="142867"/>
            <a:ext cx="7200800" cy="40011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2000" b="1" dirty="0" smtClean="0">
                <a:solidFill>
                  <a:srgbClr val="FF0000"/>
                </a:solidFill>
              </a:rPr>
              <a:t>О недопущении незаконных сборов денежных средств  </a:t>
            </a:r>
            <a:endParaRPr lang="ru-RU" sz="2000" b="1" dirty="0" smtClean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62300" y="1059582"/>
            <a:ext cx="78581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	Письмо Министерства  образования и науки Российской Федерации от 09.09.2015 N </a:t>
            </a:r>
            <a:r>
              <a:rPr lang="ru-RU" dirty="0"/>
              <a:t>ВК-2227/08 </a:t>
            </a:r>
            <a:r>
              <a:rPr lang="ru-RU" dirty="0" smtClean="0"/>
              <a:t> «</a:t>
            </a:r>
            <a:r>
              <a:rPr lang="ru-RU" dirty="0"/>
              <a:t>О недопущении незаконных сборов денежных </a:t>
            </a:r>
            <a:r>
              <a:rPr lang="ru-RU" dirty="0" smtClean="0"/>
              <a:t>средств»  </a:t>
            </a:r>
          </a:p>
          <a:p>
            <a:pPr algn="just"/>
            <a:r>
              <a:rPr lang="ru-RU" dirty="0" smtClean="0"/>
              <a:t>	Органы </a:t>
            </a:r>
            <a:r>
              <a:rPr lang="ru-RU" dirty="0"/>
              <a:t>государственной власти субъекта Российской Федерации, осуществляющие контроль (надзор) в сфере образования, </a:t>
            </a:r>
            <a:r>
              <a:rPr lang="ru-RU" dirty="0">
                <a:solidFill>
                  <a:srgbClr val="FF0000"/>
                </a:solidFill>
              </a:rPr>
              <a:t>обязаны реагировать на сообщения граждан о незаконных сборах денежных средств с родителей (законных представителей) учащихся образовательных организаций, проводить проверки по данным сообщениям и в рамках компетенции принимать исчерпывающие меры по пресечению и недопущению в дальнейшем незаконных действий.</a:t>
            </a:r>
          </a:p>
        </p:txBody>
      </p:sp>
    </p:spTree>
    <p:extLst>
      <p:ext uri="{BB962C8B-B14F-4D97-AF65-F5344CB8AC3E}">
        <p14:creationId xmlns:p14="http://schemas.microsoft.com/office/powerpoint/2010/main" val="305722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22"/>
          <p:cNvSpPr txBox="1">
            <a:spLocks noChangeArrowheads="1"/>
          </p:cNvSpPr>
          <p:nvPr/>
        </p:nvSpPr>
        <p:spPr bwMode="auto">
          <a:xfrm>
            <a:off x="1691680" y="142867"/>
            <a:ext cx="7200800" cy="46166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2400" b="1" dirty="0" smtClean="0">
                <a:solidFill>
                  <a:srgbClr val="FF0000"/>
                </a:solidFill>
                <a:cs typeface="Times New Roman" pitchFamily="18" charset="0"/>
              </a:rPr>
              <a:t>Штрафные санкции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17404" y="1178099"/>
            <a:ext cx="74310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ru-RU" sz="2800" dirty="0"/>
              <a:t>МБОУ «СОШ №31 с углубленным изучением отдельных предметов» Нижнекамского муниципального района </a:t>
            </a:r>
            <a:r>
              <a:rPr lang="ru-RU" sz="2800" b="1" dirty="0">
                <a:solidFill>
                  <a:srgbClr val="FF0000"/>
                </a:solidFill>
              </a:rPr>
              <a:t>штраф  100 тысяч </a:t>
            </a:r>
            <a:r>
              <a:rPr lang="ru-RU" sz="2800" b="1" dirty="0"/>
              <a:t>рублей, </a:t>
            </a:r>
          </a:p>
          <a:p>
            <a:pPr marL="342900" indent="-342900">
              <a:buFontTx/>
              <a:buChar char="-"/>
            </a:pPr>
            <a:r>
              <a:rPr lang="ru-RU" sz="2800" dirty="0"/>
              <a:t>МБДОУ «Детский сад №114 Советского района г.Казани», </a:t>
            </a:r>
            <a:r>
              <a:rPr lang="ru-RU" sz="2800" b="1" dirty="0">
                <a:solidFill>
                  <a:srgbClr val="FF0000"/>
                </a:solidFill>
              </a:rPr>
              <a:t>штраф  170 тысяч </a:t>
            </a:r>
            <a:r>
              <a:rPr lang="ru-RU" sz="2800" dirty="0"/>
              <a:t>рублей</a:t>
            </a:r>
            <a:endParaRPr lang="ru-RU" sz="28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64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22"/>
          <p:cNvSpPr txBox="1">
            <a:spLocks noChangeArrowheads="1"/>
          </p:cNvSpPr>
          <p:nvPr/>
        </p:nvSpPr>
        <p:spPr bwMode="auto">
          <a:xfrm>
            <a:off x="1691680" y="142867"/>
            <a:ext cx="7200800" cy="70788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2000" b="1" dirty="0">
                <a:solidFill>
                  <a:srgbClr val="FF0000"/>
                </a:solidFill>
              </a:rPr>
              <a:t>МАДОУ «Детский сад №276 комбинированного вида» Советского района г.Казани.</a:t>
            </a:r>
            <a:endParaRPr lang="ru-RU" sz="2000" b="1" dirty="0" smtClean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3607" y="987574"/>
            <a:ext cx="7632849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prstClr val="black"/>
                </a:solidFill>
              </a:rPr>
              <a:t>Предмет жалобы:</a:t>
            </a:r>
          </a:p>
          <a:p>
            <a:pPr marL="285750" indent="-285750">
              <a:buFontTx/>
              <a:buChar char="-"/>
            </a:pPr>
            <a:r>
              <a:rPr lang="ru-RU" sz="2400" dirty="0" smtClean="0"/>
              <a:t>Сбор </a:t>
            </a:r>
            <a:r>
              <a:rPr lang="ru-RU" sz="2400" dirty="0"/>
              <a:t>денежных средств на фотосъемку, хозяйственные </a:t>
            </a:r>
            <a:r>
              <a:rPr lang="ru-RU" sz="2400" dirty="0" smtClean="0"/>
              <a:t>товары. </a:t>
            </a:r>
            <a:r>
              <a:rPr lang="ru-RU" sz="2400" dirty="0"/>
              <a:t>В</a:t>
            </a:r>
            <a:r>
              <a:rPr lang="ru-RU" sz="2400" dirty="0" smtClean="0"/>
              <a:t>ыявлены </a:t>
            </a:r>
            <a:r>
              <a:rPr lang="ru-RU" sz="2400" dirty="0"/>
              <a:t>нарушения </a:t>
            </a:r>
            <a:r>
              <a:rPr lang="ru-RU" sz="2400" dirty="0" smtClean="0"/>
              <a:t>ФЗ </a:t>
            </a:r>
            <a:r>
              <a:rPr lang="ru-RU" sz="2400" dirty="0"/>
              <a:t>от 11.08.1995г. №135-ФЗ «О благотворительной деятельности и благотворительных организациях</a:t>
            </a:r>
            <a:r>
              <a:rPr lang="ru-RU" sz="2400" dirty="0" smtClean="0"/>
              <a:t>»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r>
              <a:rPr lang="ru-RU" sz="2400" b="1" dirty="0" smtClean="0">
                <a:solidFill>
                  <a:srgbClr val="FF0000"/>
                </a:solidFill>
              </a:rPr>
              <a:t>Принятые меры: 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Управлением образования г.Казани меры не приняты </a:t>
            </a:r>
            <a:endParaRPr lang="ru-RU" sz="2400" dirty="0">
              <a:solidFill>
                <a:srgbClr val="FF0000"/>
              </a:solidFill>
            </a:endParaRPr>
          </a:p>
          <a:p>
            <a:endParaRPr lang="ru-RU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79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22"/>
          <p:cNvSpPr txBox="1">
            <a:spLocks noChangeArrowheads="1"/>
          </p:cNvSpPr>
          <p:nvPr/>
        </p:nvSpPr>
        <p:spPr bwMode="auto">
          <a:xfrm>
            <a:off x="1691680" y="142867"/>
            <a:ext cx="7200800" cy="70788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2000" b="1" dirty="0">
                <a:solidFill>
                  <a:srgbClr val="FF0000"/>
                </a:solidFill>
              </a:rPr>
              <a:t>МАДОУ «Центр развития ребенка- Детский сад №387 </a:t>
            </a:r>
            <a:endParaRPr lang="ru-RU" sz="2000" b="1" dirty="0" smtClean="0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defRPr/>
            </a:pPr>
            <a:r>
              <a:rPr lang="ru-RU" sz="2000" b="1" dirty="0" smtClean="0">
                <a:solidFill>
                  <a:srgbClr val="FF0000"/>
                </a:solidFill>
              </a:rPr>
              <a:t>«</a:t>
            </a:r>
            <a:r>
              <a:rPr lang="ru-RU" sz="2000" b="1" dirty="0">
                <a:solidFill>
                  <a:srgbClr val="FF0000"/>
                </a:solidFill>
              </a:rPr>
              <a:t>Золотая </a:t>
            </a:r>
            <a:r>
              <a:rPr lang="ru-RU" sz="2000" b="1" dirty="0" smtClean="0">
                <a:solidFill>
                  <a:srgbClr val="FF0000"/>
                </a:solidFill>
              </a:rPr>
              <a:t>рыбка» Кировского района </a:t>
            </a:r>
            <a:r>
              <a:rPr lang="ru-RU" sz="2000" b="1" dirty="0">
                <a:solidFill>
                  <a:srgbClr val="FF0000"/>
                </a:solidFill>
              </a:rPr>
              <a:t>г.Казани.</a:t>
            </a:r>
            <a:endParaRPr lang="ru-RU" sz="2000" b="1" dirty="0" smtClean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3607" y="987574"/>
            <a:ext cx="7632849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prstClr val="black"/>
                </a:solidFill>
              </a:rPr>
              <a:t>Предмет жалобы:</a:t>
            </a:r>
          </a:p>
          <a:p>
            <a:pPr algn="just"/>
            <a:r>
              <a:rPr lang="ru-RU" dirty="0" smtClean="0"/>
              <a:t>	Принудительный </a:t>
            </a:r>
            <a:r>
              <a:rPr lang="ru-RU" dirty="0"/>
              <a:t>сбор денежных средств для оказания благотворительной </a:t>
            </a:r>
            <a:r>
              <a:rPr lang="ru-RU" dirty="0" smtClean="0"/>
              <a:t>помощи.</a:t>
            </a:r>
            <a:r>
              <a:rPr lang="ru-RU" dirty="0"/>
              <a:t> </a:t>
            </a:r>
            <a:endParaRPr lang="ru-RU" dirty="0" smtClean="0"/>
          </a:p>
          <a:p>
            <a:pPr algn="just"/>
            <a:r>
              <a:rPr lang="ru-RU" dirty="0" smtClean="0"/>
              <a:t>	Выявлены нарушения:</a:t>
            </a:r>
          </a:p>
          <a:p>
            <a:pPr algn="just"/>
            <a:r>
              <a:rPr lang="ru-RU" sz="1400" dirty="0" smtClean="0"/>
              <a:t>ст.582 ГК </a:t>
            </a:r>
            <a:r>
              <a:rPr lang="ru-RU" sz="1400" dirty="0"/>
              <a:t>РФ, </a:t>
            </a:r>
            <a:endParaRPr lang="ru-RU" sz="1400" dirty="0" smtClean="0"/>
          </a:p>
          <a:p>
            <a:pPr algn="just"/>
            <a:r>
              <a:rPr lang="ru-RU" sz="1400" dirty="0" err="1" smtClean="0"/>
              <a:t>п.п</a:t>
            </a:r>
            <a:r>
              <a:rPr lang="ru-RU" sz="1400" dirty="0"/>
              <a:t>. 13 и 14 </a:t>
            </a:r>
            <a:r>
              <a:rPr lang="ru-RU" sz="1400" dirty="0" smtClean="0"/>
              <a:t>ст.7 ФЗ </a:t>
            </a:r>
            <a:r>
              <a:rPr lang="ru-RU" sz="1400" dirty="0"/>
              <a:t>№273-ФЗ «О противодействии коррупции в Российской Федерации», </a:t>
            </a:r>
            <a:endParaRPr lang="ru-RU" sz="1400" dirty="0" smtClean="0"/>
          </a:p>
          <a:p>
            <a:pPr algn="just"/>
            <a:r>
              <a:rPr lang="ru-RU" sz="1400" dirty="0" smtClean="0"/>
              <a:t>ФЗ </a:t>
            </a:r>
            <a:r>
              <a:rPr lang="ru-RU" sz="1400" dirty="0"/>
              <a:t>от 11.08.1995 №135-ФЗ «О благотворительной деятельности и благотворительных организациях», </a:t>
            </a:r>
            <a:endParaRPr lang="ru-RU" sz="1400" dirty="0" smtClean="0"/>
          </a:p>
          <a:p>
            <a:pPr algn="just"/>
            <a:r>
              <a:rPr lang="ru-RU" sz="1400" dirty="0" smtClean="0"/>
              <a:t>п</a:t>
            </a:r>
            <a:r>
              <a:rPr lang="ru-RU" sz="1400" dirty="0"/>
              <a:t>. 6 ст. </a:t>
            </a:r>
            <a:r>
              <a:rPr lang="ru-RU" sz="1400" dirty="0" smtClean="0"/>
              <a:t>ФЗ от 29.12. 2015 </a:t>
            </a:r>
            <a:r>
              <a:rPr lang="ru-RU" sz="1400" dirty="0"/>
              <a:t>года №273-ФЗ «Об образовании в Российской Федерации», </a:t>
            </a:r>
            <a:endParaRPr lang="ru-RU" sz="1400" dirty="0" smtClean="0"/>
          </a:p>
          <a:p>
            <a:pPr algn="just"/>
            <a:r>
              <a:rPr lang="ru-RU" sz="1400" dirty="0" smtClean="0"/>
              <a:t>Указания </a:t>
            </a:r>
            <a:r>
              <a:rPr lang="ru-RU" sz="1400" dirty="0"/>
              <a:t>Банка России от 11.03.2014 № 3210-У «О порядке ведения кассовых операций юридическими лицами и упрощенном порядке ведения кассовых операций индивидуальными предпринимателями и субъектами малого предпринимательства», </a:t>
            </a:r>
            <a:endParaRPr lang="ru-RU" sz="1400" dirty="0" smtClean="0"/>
          </a:p>
          <a:p>
            <a:pPr algn="just"/>
            <a:r>
              <a:rPr lang="ru-RU" sz="1400" dirty="0" smtClean="0"/>
              <a:t>п</a:t>
            </a:r>
            <a:r>
              <a:rPr lang="ru-RU" sz="1400" dirty="0"/>
              <a:t>. 12, 17, 18  Правил оказания платных образовательных услуг, утвержденных постановлением Правительства Российской Федерации от 13.03.2013 г. №706. </a:t>
            </a:r>
            <a:endParaRPr lang="ru-RU" sz="1400" dirty="0" smtClean="0"/>
          </a:p>
          <a:p>
            <a:pPr algn="just"/>
            <a:r>
              <a:rPr lang="ru-RU" sz="1400" b="1" dirty="0" smtClean="0"/>
              <a:t>Принятые меры: </a:t>
            </a:r>
            <a:r>
              <a:rPr lang="ru-RU" sz="1400" b="1" dirty="0" smtClean="0">
                <a:solidFill>
                  <a:srgbClr val="FF0000"/>
                </a:solidFill>
              </a:rPr>
              <a:t>Информация </a:t>
            </a:r>
            <a:r>
              <a:rPr lang="ru-RU" sz="1400" b="1" dirty="0">
                <a:solidFill>
                  <a:srgbClr val="FF0000"/>
                </a:solidFill>
              </a:rPr>
              <a:t>направлена  в Управление экономической безопасности и противодействия коррупции МВД по Республике Татарстан</a:t>
            </a:r>
            <a:endParaRPr lang="ru-RU" sz="14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46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22"/>
          <p:cNvSpPr txBox="1">
            <a:spLocks noChangeArrowheads="1"/>
          </p:cNvSpPr>
          <p:nvPr/>
        </p:nvSpPr>
        <p:spPr bwMode="auto">
          <a:xfrm>
            <a:off x="1691680" y="142867"/>
            <a:ext cx="7200800" cy="40011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2000" b="1" dirty="0">
                <a:solidFill>
                  <a:srgbClr val="FF0000"/>
                </a:solidFill>
              </a:rPr>
              <a:t>МБОУ «Гимназия № 126» </a:t>
            </a:r>
            <a:r>
              <a:rPr lang="ru-RU" sz="2000" b="1" dirty="0" smtClean="0">
                <a:solidFill>
                  <a:srgbClr val="FF0000"/>
                </a:solidFill>
              </a:rPr>
              <a:t>Советского </a:t>
            </a:r>
            <a:r>
              <a:rPr lang="ru-RU" sz="2000" b="1" dirty="0">
                <a:solidFill>
                  <a:srgbClr val="FF0000"/>
                </a:solidFill>
              </a:rPr>
              <a:t>района г. Казани</a:t>
            </a:r>
            <a:endParaRPr lang="ru-RU" sz="2000" b="1" dirty="0" smtClean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3607" y="987574"/>
            <a:ext cx="7848873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prstClr val="black"/>
                </a:solidFill>
              </a:rPr>
              <a:t>Предмет жалобы:</a:t>
            </a:r>
          </a:p>
          <a:p>
            <a:pPr algn="just"/>
            <a:r>
              <a:rPr lang="ru-RU" dirty="0" smtClean="0"/>
              <a:t>	</a:t>
            </a:r>
            <a:r>
              <a:rPr lang="ru-RU" dirty="0"/>
              <a:t> </a:t>
            </a:r>
            <a:r>
              <a:rPr lang="ru-RU" dirty="0" smtClean="0"/>
              <a:t>Сбор </a:t>
            </a:r>
            <a:r>
              <a:rPr lang="ru-RU" dirty="0"/>
              <a:t>с родителей денежных средств, за подготовительные курсы дошкольников и зачисление ребенка в первый класс.</a:t>
            </a:r>
          </a:p>
          <a:p>
            <a:pPr algn="just"/>
            <a:r>
              <a:rPr lang="ru-RU" dirty="0" smtClean="0"/>
              <a:t>	Выявлены нарушения:</a:t>
            </a:r>
          </a:p>
          <a:p>
            <a:r>
              <a:rPr lang="ru-RU" sz="1400" dirty="0" smtClean="0"/>
              <a:t>1.п</a:t>
            </a:r>
            <a:r>
              <a:rPr lang="ru-RU" sz="1400" dirty="0"/>
              <a:t>. 12  «Правил оказания платных образовательных услуг», утвержденных Постановлением Правительства Российской Федерации от 15.08.2013 №706; </a:t>
            </a:r>
            <a:endParaRPr lang="ru-RU" sz="1400" dirty="0" smtClean="0"/>
          </a:p>
          <a:p>
            <a:r>
              <a:rPr lang="ru-RU" sz="1400" dirty="0" smtClean="0"/>
              <a:t>2.ФЗ </a:t>
            </a:r>
            <a:r>
              <a:rPr lang="ru-RU" sz="1400" dirty="0"/>
              <a:t>от 11.08.1995 №135-ФЗ «О благотворительной деятельности и благотворительных организациях»; </a:t>
            </a:r>
            <a:endParaRPr lang="ru-RU" sz="1400" dirty="0" smtClean="0"/>
          </a:p>
          <a:p>
            <a:r>
              <a:rPr lang="ru-RU" sz="1400" dirty="0" smtClean="0"/>
              <a:t>3.решения </a:t>
            </a:r>
            <a:r>
              <a:rPr lang="ru-RU" sz="1400" dirty="0"/>
              <a:t>Казанской Городской Думы от 03.09.2010 г. n 8-53 «О порядке предоставления муниципального имущества г. Казани в безвозмездное пользование»; </a:t>
            </a:r>
            <a:endParaRPr lang="ru-RU" sz="1400" dirty="0" smtClean="0"/>
          </a:p>
          <a:p>
            <a:r>
              <a:rPr lang="ru-RU" sz="1400" dirty="0" smtClean="0"/>
              <a:t>4.письма </a:t>
            </a:r>
            <a:r>
              <a:rPr lang="ru-RU" sz="1400" dirty="0"/>
              <a:t>Министерства от 20.11.2014  № 21873/14 «О порядке использования финансовых средств образовательными организациями».</a:t>
            </a:r>
            <a:endParaRPr lang="ru-RU" sz="1400" b="1" dirty="0" smtClean="0">
              <a:solidFill>
                <a:srgbClr val="FF0000"/>
              </a:solidFill>
            </a:endParaRPr>
          </a:p>
          <a:p>
            <a:r>
              <a:rPr lang="ru-RU" sz="1400" b="1" dirty="0" smtClean="0">
                <a:solidFill>
                  <a:srgbClr val="FF0000"/>
                </a:solidFill>
              </a:rPr>
              <a:t>Принятые меры: </a:t>
            </a:r>
          </a:p>
          <a:p>
            <a:r>
              <a:rPr lang="ru-RU" sz="1400" b="1" dirty="0" smtClean="0"/>
              <a:t>Информация направлена в Управление </a:t>
            </a:r>
            <a:r>
              <a:rPr lang="ru-RU" sz="1400" b="1" dirty="0"/>
              <a:t>образования Исполнительного комитета муниципального образования </a:t>
            </a:r>
            <a:r>
              <a:rPr lang="ru-RU" sz="1400" b="1" dirty="0" smtClean="0"/>
              <a:t>г.Казани (исх. М-5928/15-д-1 от 23.11.2015). </a:t>
            </a:r>
            <a:r>
              <a:rPr lang="ru-RU" sz="1400" b="1" dirty="0">
                <a:solidFill>
                  <a:srgbClr val="FF0000"/>
                </a:solidFill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</a:rPr>
              <a:t>Управлением образования г.Казани меры не приняты </a:t>
            </a:r>
            <a:endParaRPr lang="ru-RU" sz="1400" dirty="0">
              <a:solidFill>
                <a:srgbClr val="FF0000"/>
              </a:solidFill>
            </a:endParaRPr>
          </a:p>
          <a:p>
            <a:endParaRPr lang="ru-RU" sz="1400" b="1" dirty="0" smtClean="0">
              <a:solidFill>
                <a:srgbClr val="FF0000"/>
              </a:solidFill>
            </a:endParaRPr>
          </a:p>
          <a:p>
            <a:endParaRPr lang="ru-RU" sz="14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86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22"/>
          <p:cNvSpPr txBox="1">
            <a:spLocks noChangeArrowheads="1"/>
          </p:cNvSpPr>
          <p:nvPr/>
        </p:nvSpPr>
        <p:spPr bwMode="auto">
          <a:xfrm>
            <a:off x="1691680" y="142867"/>
            <a:ext cx="7200800" cy="40011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2000" b="1" dirty="0">
                <a:solidFill>
                  <a:srgbClr val="FF0000"/>
                </a:solidFill>
              </a:rPr>
              <a:t>МБОУ «Гимназия №90» Советского района г.Казани</a:t>
            </a:r>
            <a:endParaRPr lang="ru-RU" sz="2000" b="1" dirty="0" smtClean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3607" y="987574"/>
            <a:ext cx="7632849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prstClr val="black"/>
                </a:solidFill>
              </a:rPr>
              <a:t>Предмет жалобы:</a:t>
            </a:r>
          </a:p>
          <a:p>
            <a:pPr algn="just"/>
            <a:r>
              <a:rPr lang="ru-RU" sz="2000" dirty="0" smtClean="0"/>
              <a:t>	</a:t>
            </a:r>
            <a:r>
              <a:rPr lang="ru-RU" sz="2000" dirty="0"/>
              <a:t> </a:t>
            </a:r>
            <a:r>
              <a:rPr lang="ru-RU" sz="2000" dirty="0" smtClean="0"/>
              <a:t>Сбор </a:t>
            </a:r>
            <a:r>
              <a:rPr lang="ru-RU" sz="2000" dirty="0"/>
              <a:t>средств на ключ для пропускной системы в школу, нарушение трудового </a:t>
            </a:r>
            <a:r>
              <a:rPr lang="ru-RU" sz="2000" dirty="0" smtClean="0"/>
              <a:t>законодательства.</a:t>
            </a:r>
          </a:p>
          <a:p>
            <a:pPr algn="just"/>
            <a:r>
              <a:rPr lang="ru-RU" sz="2000" dirty="0"/>
              <a:t>	</a:t>
            </a:r>
            <a:r>
              <a:rPr lang="ru-RU" sz="2000" dirty="0" smtClean="0"/>
              <a:t>Факт сбора денежных средств подтвердился.</a:t>
            </a:r>
          </a:p>
          <a:p>
            <a:pPr algn="just"/>
            <a:r>
              <a:rPr lang="ru-RU" sz="2000" dirty="0" smtClean="0"/>
              <a:t>Выявлены нарушения:</a:t>
            </a:r>
          </a:p>
          <a:p>
            <a:pPr marL="342900" indent="-342900" algn="just">
              <a:buAutoNum type="arabicPeriod"/>
            </a:pPr>
            <a:r>
              <a:rPr lang="ru-RU" sz="2000" dirty="0" smtClean="0"/>
              <a:t>ст.34 </a:t>
            </a:r>
            <a:r>
              <a:rPr lang="ru-RU" sz="2000" dirty="0"/>
              <a:t>Федерального закона от 29.12.2012 №273-ФЗ «Об образовании в Российской Федерации»</a:t>
            </a:r>
            <a:r>
              <a:rPr lang="ru-RU" sz="2000" dirty="0" smtClean="0"/>
              <a:t> </a:t>
            </a:r>
          </a:p>
          <a:p>
            <a:pPr algn="just"/>
            <a:r>
              <a:rPr lang="ru-RU" sz="2000" dirty="0" smtClean="0"/>
              <a:t>2. Трудового кодекса Российской Федерации</a:t>
            </a:r>
          </a:p>
          <a:p>
            <a:pPr algn="just"/>
            <a:r>
              <a:rPr lang="ru-RU" sz="2000" b="1" dirty="0" smtClean="0"/>
              <a:t>Принятые меры: </a:t>
            </a:r>
            <a:r>
              <a:rPr lang="ru-RU" sz="2000" b="1" dirty="0"/>
              <a:t>Информация направлена в Управление образования Исполнительного комитета муниципального образования г.Казани (исх. </a:t>
            </a:r>
            <a:r>
              <a:rPr lang="ru-RU" sz="2000" b="1" dirty="0" smtClean="0"/>
              <a:t>М-6325/15-д-1 </a:t>
            </a:r>
            <a:r>
              <a:rPr lang="ru-RU" sz="2000" b="1" dirty="0"/>
              <a:t>от </a:t>
            </a:r>
            <a:r>
              <a:rPr lang="ru-RU" sz="2000" b="1" dirty="0" smtClean="0"/>
              <a:t>08.12.2015</a:t>
            </a:r>
            <a:r>
              <a:rPr lang="ru-RU" sz="2000" b="1" dirty="0"/>
              <a:t>). </a:t>
            </a:r>
            <a:endParaRPr lang="ru-RU" sz="2000" b="1" dirty="0" smtClean="0"/>
          </a:p>
          <a:p>
            <a:pPr algn="just"/>
            <a:r>
              <a:rPr lang="ru-RU" sz="2000" b="1" dirty="0">
                <a:solidFill>
                  <a:srgbClr val="FF0000"/>
                </a:solidFill>
              </a:rPr>
              <a:t>Управлением образования г.Казани меры не приняты </a:t>
            </a:r>
            <a:endParaRPr lang="ru-RU" sz="2000" dirty="0">
              <a:solidFill>
                <a:srgbClr val="FF0000"/>
              </a:solidFill>
            </a:endParaRPr>
          </a:p>
          <a:p>
            <a:pPr algn="just"/>
            <a:endParaRPr lang="ru-RU" sz="2000" b="1" dirty="0" smtClean="0">
              <a:solidFill>
                <a:srgbClr val="FF0000"/>
              </a:solidFill>
            </a:endParaRPr>
          </a:p>
          <a:p>
            <a:endParaRPr lang="ru-RU" sz="14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12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22"/>
          <p:cNvSpPr txBox="1">
            <a:spLocks noChangeArrowheads="1"/>
          </p:cNvSpPr>
          <p:nvPr/>
        </p:nvSpPr>
        <p:spPr bwMode="auto">
          <a:xfrm>
            <a:off x="1691680" y="142867"/>
            <a:ext cx="7200800" cy="70788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2000" b="1" dirty="0">
                <a:solidFill>
                  <a:srgbClr val="FF0000"/>
                </a:solidFill>
              </a:rPr>
              <a:t>МБОУ «Средняя общеобразовательная школа №112</a:t>
            </a:r>
            <a:r>
              <a:rPr lang="ru-RU" sz="2000" b="1" dirty="0" smtClean="0">
                <a:solidFill>
                  <a:srgbClr val="FF0000"/>
                </a:solidFill>
              </a:rPr>
              <a:t>» Авиастроительного </a:t>
            </a:r>
            <a:r>
              <a:rPr lang="ru-RU" sz="2000" b="1" dirty="0">
                <a:solidFill>
                  <a:srgbClr val="FF0000"/>
                </a:solidFill>
              </a:rPr>
              <a:t>района                   г. </a:t>
            </a:r>
            <a:r>
              <a:rPr lang="ru-RU" sz="2000" b="1" dirty="0" smtClean="0">
                <a:solidFill>
                  <a:srgbClr val="FF0000"/>
                </a:solidFill>
              </a:rPr>
              <a:t>Казани</a:t>
            </a:r>
            <a:endParaRPr lang="ru-RU" sz="2000" b="1" dirty="0" smtClean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3607" y="987574"/>
            <a:ext cx="7632849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prstClr val="black"/>
                </a:solidFill>
              </a:rPr>
              <a:t>Предмет жалобы:</a:t>
            </a:r>
          </a:p>
          <a:p>
            <a:pPr algn="just"/>
            <a:r>
              <a:rPr lang="ru-RU" dirty="0" smtClean="0"/>
              <a:t>	</a:t>
            </a:r>
            <a:r>
              <a:rPr lang="ru-RU" dirty="0"/>
              <a:t> </a:t>
            </a:r>
            <a:r>
              <a:rPr lang="ru-RU" dirty="0" smtClean="0"/>
              <a:t>Злоупотребление </a:t>
            </a:r>
            <a:r>
              <a:rPr lang="ru-RU" dirty="0"/>
              <a:t>служебным положением</a:t>
            </a:r>
            <a:r>
              <a:rPr lang="ru-RU" dirty="0" smtClean="0"/>
              <a:t>. </a:t>
            </a:r>
          </a:p>
          <a:p>
            <a:pPr algn="just"/>
            <a:r>
              <a:rPr lang="ru-RU" dirty="0"/>
              <a:t>	</a:t>
            </a:r>
            <a:r>
              <a:rPr lang="ru-RU" dirty="0" smtClean="0"/>
              <a:t>Факты </a:t>
            </a:r>
            <a:r>
              <a:rPr lang="ru-RU" dirty="0"/>
              <a:t>злоупотребления служебным положением, незаконного использования </a:t>
            </a:r>
            <a:r>
              <a:rPr lang="ru-RU" dirty="0" smtClean="0"/>
              <a:t>руководителем образовательной организации </a:t>
            </a:r>
            <a:r>
              <a:rPr lang="ru-RU" dirty="0"/>
              <a:t>своего должностного положения вопреки законным интересам общества и государства в целях получения выгоды в виде иных имущественных прав для себя или для третьих </a:t>
            </a:r>
            <a:r>
              <a:rPr lang="ru-RU" dirty="0" smtClean="0"/>
              <a:t>лиц, подтвердились. </a:t>
            </a:r>
          </a:p>
          <a:p>
            <a:pPr algn="just"/>
            <a:r>
              <a:rPr lang="ru-RU" b="1" dirty="0" smtClean="0"/>
              <a:t>Принятые меры:</a:t>
            </a:r>
          </a:p>
          <a:p>
            <a:pPr algn="just"/>
            <a:r>
              <a:rPr lang="ru-RU" b="1" dirty="0" smtClean="0"/>
              <a:t>	Информация </a:t>
            </a:r>
            <a:r>
              <a:rPr lang="ru-RU" b="1" dirty="0"/>
              <a:t>направлена в Управление образования Исполнительного комитета муниципального образования г.Казани (исх. </a:t>
            </a:r>
            <a:r>
              <a:rPr lang="ru-RU" b="1" dirty="0" smtClean="0"/>
              <a:t>Н-5903/15-д-1 </a:t>
            </a:r>
            <a:r>
              <a:rPr lang="ru-RU" b="1" dirty="0"/>
              <a:t>от </a:t>
            </a:r>
            <a:r>
              <a:rPr lang="ru-RU" b="1" dirty="0" smtClean="0"/>
              <a:t>02.12.2015</a:t>
            </a:r>
            <a:r>
              <a:rPr lang="ru-RU" b="1" dirty="0"/>
              <a:t>). </a:t>
            </a:r>
            <a:r>
              <a:rPr lang="ru-RU" dirty="0" smtClean="0"/>
              <a:t>Информация направлена  </a:t>
            </a:r>
            <a:r>
              <a:rPr lang="ru-RU" dirty="0"/>
              <a:t>в Управление экономической безопасности и противодействия коррупции МВД по Республике </a:t>
            </a:r>
            <a:r>
              <a:rPr lang="ru-RU" dirty="0" smtClean="0"/>
              <a:t>Татарстан. </a:t>
            </a:r>
            <a:r>
              <a:rPr lang="ru-RU" b="1" dirty="0">
                <a:solidFill>
                  <a:srgbClr val="FF0000"/>
                </a:solidFill>
              </a:rPr>
              <a:t>Управлением образования г.Казани меры не приняты </a:t>
            </a:r>
            <a:endParaRPr lang="ru-RU" dirty="0">
              <a:solidFill>
                <a:srgbClr val="FF0000"/>
              </a:solidFill>
            </a:endParaRPr>
          </a:p>
          <a:p>
            <a:pPr algn="just"/>
            <a:endParaRPr lang="ru-RU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5544</TotalTime>
  <Words>214</Words>
  <Application>Microsoft Office PowerPoint</Application>
  <PresentationFormat>Экран (16:9)</PresentationFormat>
  <Paragraphs>73</Paragraphs>
  <Slides>11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Afanaseva</dc:creator>
  <cp:lastModifiedBy>User</cp:lastModifiedBy>
  <cp:revision>542</cp:revision>
  <cp:lastPrinted>2015-10-30T10:03:40Z</cp:lastPrinted>
  <dcterms:created xsi:type="dcterms:W3CDTF">2014-03-04T07:12:45Z</dcterms:created>
  <dcterms:modified xsi:type="dcterms:W3CDTF">2015-12-17T06:44:21Z</dcterms:modified>
</cp:coreProperties>
</file>